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906000" cy="6858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312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6" roundtripDataSignature="AMtx7mgHqMN2KhOueI7RI12E/8eLPYxP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978" y="-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6334212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2"/>
          <p:cNvSpPr txBox="1"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2"/>
          <p:cNvSpPr txBox="1"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2"/>
          <p:cNvSpPr txBox="1">
            <a:spLocks noGrp="1"/>
          </p:cNvSpPr>
          <p:nvPr>
            <p:ph type="dt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2"/>
          <p:cNvSpPr txBox="1">
            <a:spLocks noGrp="1"/>
          </p:cNvSpPr>
          <p:nvPr>
            <p:ph type="ft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2"/>
          <p:cNvSpPr txBox="1">
            <a:spLocks noGrp="1"/>
          </p:cNvSpPr>
          <p:nvPr>
            <p:ph type="sldNum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1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1"/>
          <p:cNvSpPr txBox="1">
            <a:spLocks noGrp="1"/>
          </p:cNvSpPr>
          <p:nvPr>
            <p:ph type="body" idx="1"/>
          </p:nvPr>
        </p:nvSpPr>
        <p:spPr>
          <a:xfrm rot="5400000">
            <a:off x="2690019" y="-594518"/>
            <a:ext cx="4525963" cy="89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1" name="Google Shape;71;p41"/>
          <p:cNvSpPr txBox="1">
            <a:spLocks noGrp="1"/>
          </p:cNvSpPr>
          <p:nvPr>
            <p:ph type="dt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1"/>
          <p:cNvSpPr txBox="1">
            <a:spLocks noGrp="1"/>
          </p:cNvSpPr>
          <p:nvPr>
            <p:ph type="ft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41"/>
          <p:cNvSpPr txBox="1">
            <a:spLocks noGrp="1"/>
          </p:cNvSpPr>
          <p:nvPr>
            <p:ph type="sldNum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2"/>
          <p:cNvSpPr txBox="1">
            <a:spLocks noGrp="1"/>
          </p:cNvSpPr>
          <p:nvPr>
            <p:ph type="title"/>
          </p:nvPr>
        </p:nvSpPr>
        <p:spPr>
          <a:xfrm rot="5400000">
            <a:off x="5370513" y="2085976"/>
            <a:ext cx="5851525" cy="2228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2"/>
          <p:cNvSpPr txBox="1">
            <a:spLocks noGrp="1"/>
          </p:cNvSpPr>
          <p:nvPr>
            <p:ph type="body" idx="1"/>
          </p:nvPr>
        </p:nvSpPr>
        <p:spPr>
          <a:xfrm rot="5400000">
            <a:off x="836613" y="-66674"/>
            <a:ext cx="5851525" cy="6534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7" name="Google Shape;77;p42"/>
          <p:cNvSpPr txBox="1">
            <a:spLocks noGrp="1"/>
          </p:cNvSpPr>
          <p:nvPr>
            <p:ph type="dt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42"/>
          <p:cNvSpPr txBox="1">
            <a:spLocks noGrp="1"/>
          </p:cNvSpPr>
          <p:nvPr>
            <p:ph type="ft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42"/>
          <p:cNvSpPr txBox="1">
            <a:spLocks noGrp="1"/>
          </p:cNvSpPr>
          <p:nvPr>
            <p:ph type="sldNum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3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3"/>
          <p:cNvSpPr txBox="1"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0" name="Google Shape;20;p33"/>
          <p:cNvSpPr txBox="1">
            <a:spLocks noGrp="1"/>
          </p:cNvSpPr>
          <p:nvPr>
            <p:ph type="dt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3"/>
          <p:cNvSpPr txBox="1">
            <a:spLocks noGrp="1"/>
          </p:cNvSpPr>
          <p:nvPr>
            <p:ph type="ft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3"/>
          <p:cNvSpPr txBox="1">
            <a:spLocks noGrp="1"/>
          </p:cNvSpPr>
          <p:nvPr>
            <p:ph type="sldNum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4"/>
          <p:cNvSpPr txBox="1"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4"/>
          <p:cNvSpPr txBox="1"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26" name="Google Shape;26;p34"/>
          <p:cNvSpPr txBox="1">
            <a:spLocks noGrp="1"/>
          </p:cNvSpPr>
          <p:nvPr>
            <p:ph type="dt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4"/>
          <p:cNvSpPr txBox="1">
            <a:spLocks noGrp="1"/>
          </p:cNvSpPr>
          <p:nvPr>
            <p:ph type="ft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4"/>
          <p:cNvSpPr txBox="1">
            <a:spLocks noGrp="1"/>
          </p:cNvSpPr>
          <p:nvPr>
            <p:ph type="sldNum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5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35"/>
          <p:cNvSpPr txBox="1">
            <a:spLocks noGrp="1"/>
          </p:cNvSpPr>
          <p:nvPr>
            <p:ph type="body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2" name="Google Shape;32;p35"/>
          <p:cNvSpPr txBox="1">
            <a:spLocks noGrp="1"/>
          </p:cNvSpPr>
          <p:nvPr>
            <p:ph type="body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3" name="Google Shape;33;p35"/>
          <p:cNvSpPr txBox="1">
            <a:spLocks noGrp="1"/>
          </p:cNvSpPr>
          <p:nvPr>
            <p:ph type="dt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5"/>
          <p:cNvSpPr txBox="1">
            <a:spLocks noGrp="1"/>
          </p:cNvSpPr>
          <p:nvPr>
            <p:ph type="ft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5"/>
          <p:cNvSpPr txBox="1">
            <a:spLocks noGrp="1"/>
          </p:cNvSpPr>
          <p:nvPr>
            <p:ph type="sldNum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6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6"/>
          <p:cNvSpPr txBox="1"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36"/>
          <p:cNvSpPr txBox="1">
            <a:spLocks noGrp="1"/>
          </p:cNvSpPr>
          <p:nvPr>
            <p:ph type="body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40" name="Google Shape;40;p36"/>
          <p:cNvSpPr txBox="1">
            <a:spLocks noGrp="1"/>
          </p:cNvSpPr>
          <p:nvPr>
            <p:ph type="body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36"/>
          <p:cNvSpPr txBox="1">
            <a:spLocks noGrp="1"/>
          </p:cNvSpPr>
          <p:nvPr>
            <p:ph type="body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42" name="Google Shape;42;p36"/>
          <p:cNvSpPr txBox="1">
            <a:spLocks noGrp="1"/>
          </p:cNvSpPr>
          <p:nvPr>
            <p:ph type="dt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6"/>
          <p:cNvSpPr txBox="1">
            <a:spLocks noGrp="1"/>
          </p:cNvSpPr>
          <p:nvPr>
            <p:ph type="ft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6"/>
          <p:cNvSpPr txBox="1">
            <a:spLocks noGrp="1"/>
          </p:cNvSpPr>
          <p:nvPr>
            <p:ph type="sldNum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7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7"/>
          <p:cNvSpPr txBox="1">
            <a:spLocks noGrp="1"/>
          </p:cNvSpPr>
          <p:nvPr>
            <p:ph type="dt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7"/>
          <p:cNvSpPr txBox="1">
            <a:spLocks noGrp="1"/>
          </p:cNvSpPr>
          <p:nvPr>
            <p:ph type="ft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7"/>
          <p:cNvSpPr txBox="1">
            <a:spLocks noGrp="1"/>
          </p:cNvSpPr>
          <p:nvPr>
            <p:ph type="sldNum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8"/>
          <p:cNvSpPr txBox="1">
            <a:spLocks noGrp="1"/>
          </p:cNvSpPr>
          <p:nvPr>
            <p:ph type="dt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8"/>
          <p:cNvSpPr txBox="1">
            <a:spLocks noGrp="1"/>
          </p:cNvSpPr>
          <p:nvPr>
            <p:ph type="ft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8"/>
          <p:cNvSpPr txBox="1">
            <a:spLocks noGrp="1"/>
          </p:cNvSpPr>
          <p:nvPr>
            <p:ph type="sldNum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9"/>
          <p:cNvSpPr txBox="1"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9"/>
          <p:cNvSpPr txBox="1">
            <a:spLocks noGrp="1"/>
          </p:cNvSpPr>
          <p:nvPr>
            <p:ph type="body"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7" name="Google Shape;57;p39"/>
          <p:cNvSpPr txBox="1">
            <a:spLocks noGrp="1"/>
          </p:cNvSpPr>
          <p:nvPr>
            <p:ph type="body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39"/>
          <p:cNvSpPr txBox="1">
            <a:spLocks noGrp="1"/>
          </p:cNvSpPr>
          <p:nvPr>
            <p:ph type="dt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9"/>
          <p:cNvSpPr txBox="1">
            <a:spLocks noGrp="1"/>
          </p:cNvSpPr>
          <p:nvPr>
            <p:ph type="ft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9"/>
          <p:cNvSpPr txBox="1">
            <a:spLocks noGrp="1"/>
          </p:cNvSpPr>
          <p:nvPr>
            <p:ph type="sldNum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0"/>
          <p:cNvSpPr txBox="1"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0"/>
          <p:cNvSpPr>
            <a:spLocks noGrp="1"/>
          </p:cNvSpPr>
          <p:nvPr>
            <p:ph type="pic" idx="2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40"/>
          <p:cNvSpPr txBox="1">
            <a:spLocks noGrp="1"/>
          </p:cNvSpPr>
          <p:nvPr>
            <p:ph type="body" idx="1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40"/>
          <p:cNvSpPr txBox="1">
            <a:spLocks noGrp="1"/>
          </p:cNvSpPr>
          <p:nvPr>
            <p:ph type="dt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40"/>
          <p:cNvSpPr txBox="1">
            <a:spLocks noGrp="1"/>
          </p:cNvSpPr>
          <p:nvPr>
            <p:ph type="ft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0"/>
          <p:cNvSpPr txBox="1">
            <a:spLocks noGrp="1"/>
          </p:cNvSpPr>
          <p:nvPr>
            <p:ph type="sldNum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1"/>
          <p:cNvSpPr txBox="1"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1"/>
          <p:cNvSpPr txBox="1"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31"/>
          <p:cNvSpPr txBox="1">
            <a:spLocks noGrp="1"/>
          </p:cNvSpPr>
          <p:nvPr>
            <p:ph type="dt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31"/>
          <p:cNvSpPr txBox="1">
            <a:spLocks noGrp="1"/>
          </p:cNvSpPr>
          <p:nvPr>
            <p:ph type="ft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31"/>
          <p:cNvSpPr txBox="1">
            <a:spLocks noGrp="1"/>
          </p:cNvSpPr>
          <p:nvPr>
            <p:ph type="sldNum" idx="12"/>
          </p:nvPr>
        </p:nvSpPr>
        <p:spPr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776288" y="333375"/>
            <a:ext cx="8343900" cy="168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FF6600"/>
                </a:solidFill>
              </a:rPr>
              <a:t>Игра </a:t>
            </a:r>
            <a:br>
              <a:rPr lang="ru-RU" b="1" dirty="0">
                <a:solidFill>
                  <a:srgbClr val="FF6600"/>
                </a:solidFill>
              </a:rPr>
            </a:br>
            <a:r>
              <a:rPr lang="ru-RU" b="1" dirty="0" smtClean="0">
                <a:solidFill>
                  <a:srgbClr val="FF6600"/>
                </a:solidFill>
              </a:rPr>
              <a:t>«</a:t>
            </a:r>
            <a:r>
              <a:rPr lang="ru-RU" b="1" dirty="0" err="1" smtClean="0">
                <a:solidFill>
                  <a:srgbClr val="FF6600"/>
                </a:solidFill>
              </a:rPr>
              <a:t>Квиз</a:t>
            </a:r>
            <a:r>
              <a:rPr lang="ru-RU" b="1" dirty="0" smtClean="0">
                <a:solidFill>
                  <a:srgbClr val="FF6600"/>
                </a:solidFill>
              </a:rPr>
              <a:t>-это класс!»</a:t>
            </a:r>
            <a:endParaRPr dirty="0">
              <a:solidFill>
                <a:srgbClr val="FF6600"/>
              </a:solidFill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497013" y="2205038"/>
            <a:ext cx="7056437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</a:pPr>
            <a:r>
              <a:rPr lang="ru-RU" sz="2400" i="1" dirty="0" smtClean="0">
                <a:solidFill>
                  <a:schemeClr val="accent2"/>
                </a:solidFill>
              </a:rPr>
              <a:t>Тема</a:t>
            </a:r>
            <a:r>
              <a:rPr lang="ru-RU" sz="2400" i="1" dirty="0">
                <a:solidFill>
                  <a:schemeClr val="accent2"/>
                </a:solidFill>
              </a:rPr>
              <a:t>: «В мире эмоций и чувств»</a:t>
            </a:r>
            <a:endParaRPr dirty="0"/>
          </a:p>
        </p:txBody>
      </p:sp>
      <p:pic>
        <p:nvPicPr>
          <p:cNvPr id="86" name="Google Shape;86;p1" descr="Привлечь трафик, увеличить конверсию и собрать контакты с помощью квиза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49538" y="3357563"/>
            <a:ext cx="4751387" cy="2376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"/>
          <p:cNvSpPr txBox="1">
            <a:spLocks noGrp="1"/>
          </p:cNvSpPr>
          <p:nvPr>
            <p:ph type="body" idx="1"/>
          </p:nvPr>
        </p:nvSpPr>
        <p:spPr>
          <a:xfrm>
            <a:off x="495300" y="476250"/>
            <a:ext cx="7697788" cy="5649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/>
              <a:t>Вопрос 5. </a:t>
            </a:r>
            <a:r>
              <a:rPr lang="ru-RU"/>
              <a:t>Что сказать, когда близкий человек грустит?</a:t>
            </a:r>
            <a:endParaRPr/>
          </a:p>
          <a:p>
            <a:pPr marL="342900" lvl="0" indent="-1397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А) Чего грустишь, не грусти, а ну перестань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Б) В Африке дети голодают, а ты плачешь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В) Опять из-за всякой ерунды страдаешь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Г) Я рядом, я тебя поддержу, мы всё сможем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1"/>
          <p:cNvSpPr txBox="1">
            <a:spLocks noGrp="1"/>
          </p:cNvSpPr>
          <p:nvPr>
            <p:ph type="ctrTitle"/>
          </p:nvPr>
        </p:nvSpPr>
        <p:spPr>
          <a:xfrm>
            <a:off x="920750" y="908050"/>
            <a:ext cx="8007350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FF6600"/>
                </a:solidFill>
              </a:rPr>
              <a:t>Раунд 2. </a:t>
            </a:r>
            <a:endParaRPr dirty="0"/>
          </a:p>
        </p:txBody>
      </p:sp>
      <p:sp>
        <p:nvSpPr>
          <p:cNvPr id="143" name="Google Shape;143;p11"/>
          <p:cNvSpPr txBox="1">
            <a:spLocks noGrp="1"/>
          </p:cNvSpPr>
          <p:nvPr>
            <p:ph type="subTitle" idx="1"/>
          </p:nvPr>
        </p:nvSpPr>
        <p:spPr>
          <a:xfrm>
            <a:off x="1639888" y="2420938"/>
            <a:ext cx="6480175" cy="1223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None/>
            </a:pPr>
            <a:r>
              <a:rPr lang="ru-RU" sz="2800" i="1">
                <a:solidFill>
                  <a:schemeClr val="hlink"/>
                </a:solidFill>
              </a:rPr>
              <a:t>В этом и последующих  раундах на ответ на один вопрос отводится 1 минута после прочтения задания</a:t>
            </a:r>
            <a:r>
              <a:rPr lang="ru-RU" sz="2800">
                <a:solidFill>
                  <a:schemeClr val="hlink"/>
                </a:solidFill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2"/>
          <p:cNvSpPr txBox="1">
            <a:spLocks noGrp="1"/>
          </p:cNvSpPr>
          <p:nvPr>
            <p:ph type="body" idx="1"/>
          </p:nvPr>
        </p:nvSpPr>
        <p:spPr>
          <a:xfrm>
            <a:off x="488950" y="620713"/>
            <a:ext cx="8135938" cy="5505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 dirty="0"/>
              <a:t>Вопрос 1. </a:t>
            </a:r>
            <a:r>
              <a:rPr lang="ru-RU" dirty="0"/>
              <a:t>Представитель какой профессии изучает общество, его внутренние механизмы развития, закономерности?</a:t>
            </a:r>
            <a:endParaRPr dirty="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А) Инженер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Б) </a:t>
            </a:r>
            <a:r>
              <a:rPr lang="ru-RU" dirty="0" smtClean="0">
                <a:solidFill>
                  <a:srgbClr val="3366FF"/>
                </a:solidFill>
              </a:rPr>
              <a:t>Психолог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В) Социолог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Г) Продавец-консультант</a:t>
            </a:r>
            <a:endParaRPr dirty="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3"/>
          <p:cNvSpPr txBox="1">
            <a:spLocks noGrp="1"/>
          </p:cNvSpPr>
          <p:nvPr>
            <p:ph type="body" idx="1"/>
          </p:nvPr>
        </p:nvSpPr>
        <p:spPr>
          <a:xfrm>
            <a:off x="495300" y="620713"/>
            <a:ext cx="7986713" cy="5505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 dirty="0"/>
              <a:t>Вопрос 2. </a:t>
            </a:r>
            <a:r>
              <a:rPr lang="ru-RU" dirty="0" smtClean="0"/>
              <a:t>Номер детского телефона доверия?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А) </a:t>
            </a:r>
            <a:r>
              <a:rPr lang="ru-RU" dirty="0" smtClean="0">
                <a:solidFill>
                  <a:srgbClr val="3366FF"/>
                </a:solidFill>
              </a:rPr>
              <a:t>112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Б) </a:t>
            </a:r>
            <a:r>
              <a:rPr lang="ru-RU" dirty="0" smtClean="0">
                <a:solidFill>
                  <a:srgbClr val="3366FF"/>
                </a:solidFill>
              </a:rPr>
              <a:t>8-800-2000-112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В) </a:t>
            </a:r>
            <a:r>
              <a:rPr lang="ru-RU" dirty="0" smtClean="0">
                <a:solidFill>
                  <a:srgbClr val="3366FF"/>
                </a:solidFill>
              </a:rPr>
              <a:t>8-800-2000-122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Г) </a:t>
            </a:r>
            <a:r>
              <a:rPr lang="ru-RU" dirty="0" smtClean="0">
                <a:solidFill>
                  <a:srgbClr val="3366FF"/>
                </a:solidFill>
              </a:rPr>
              <a:t>8-800-2122</a:t>
            </a:r>
            <a:endParaRPr dirty="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dirty="0"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4"/>
          <p:cNvSpPr txBox="1">
            <a:spLocks noGrp="1"/>
          </p:cNvSpPr>
          <p:nvPr>
            <p:ph type="body" idx="1"/>
          </p:nvPr>
        </p:nvSpPr>
        <p:spPr>
          <a:xfrm>
            <a:off x="495300" y="549275"/>
            <a:ext cx="8058150" cy="557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/>
              <a:t>Вопрос 3. </a:t>
            </a:r>
            <a:r>
              <a:rPr lang="ru-RU"/>
              <a:t>У какого социального института главными функциями являются обучение и воспитание?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b="1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None/>
            </a:pPr>
            <a:r>
              <a:rPr lang="ru-RU">
                <a:solidFill>
                  <a:srgbClr val="3366FF"/>
                </a:solidFill>
              </a:rPr>
              <a:t>А) Телевидение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None/>
            </a:pPr>
            <a:r>
              <a:rPr lang="ru-RU">
                <a:solidFill>
                  <a:srgbClr val="3366FF"/>
                </a:solidFill>
              </a:rPr>
              <a:t>Б) Образование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None/>
            </a:pPr>
            <a:r>
              <a:rPr lang="ru-RU">
                <a:solidFill>
                  <a:srgbClr val="3366FF"/>
                </a:solidFill>
              </a:rPr>
              <a:t>В) Интернет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None/>
            </a:pPr>
            <a:r>
              <a:rPr lang="ru-RU">
                <a:solidFill>
                  <a:srgbClr val="3366FF"/>
                </a:solidFill>
              </a:rPr>
              <a:t>Г) Армия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5"/>
          <p:cNvSpPr txBox="1">
            <a:spLocks noGrp="1"/>
          </p:cNvSpPr>
          <p:nvPr>
            <p:ph type="body" idx="1"/>
          </p:nvPr>
        </p:nvSpPr>
        <p:spPr>
          <a:xfrm>
            <a:off x="495300" y="620713"/>
            <a:ext cx="8202613" cy="5505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/>
              <a:t>Вопрос 4. </a:t>
            </a:r>
            <a:r>
              <a:rPr lang="ru-RU"/>
              <a:t>В каких отношениях разбирается юрист?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А) Правовых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Б) Математических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В) Дружеских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Г) Общественных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"/>
          <p:cNvSpPr txBox="1">
            <a:spLocks noGrp="1"/>
          </p:cNvSpPr>
          <p:nvPr>
            <p:ph type="body" idx="1"/>
          </p:nvPr>
        </p:nvSpPr>
        <p:spPr>
          <a:xfrm>
            <a:off x="495300" y="549275"/>
            <a:ext cx="7986713" cy="557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/>
              <a:t>Вопрос 5. </a:t>
            </a:r>
            <a:r>
              <a:rPr lang="ru-RU"/>
              <a:t>Какая основная цель психологической консультации?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А) Инструкции к жизни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Б) Критика и нотации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В) Помощь в решении актуальных проблем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Г) Свершение волшебства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7"/>
          <p:cNvSpPr txBox="1">
            <a:spLocks noGrp="1"/>
          </p:cNvSpPr>
          <p:nvPr>
            <p:ph type="ctrTitle"/>
          </p:nvPr>
        </p:nvSpPr>
        <p:spPr>
          <a:xfrm>
            <a:off x="776288" y="1196975"/>
            <a:ext cx="84201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FF6600"/>
                </a:solidFill>
              </a:rPr>
              <a:t>Раунд 3. </a:t>
            </a:r>
            <a:br>
              <a:rPr lang="ru-RU" b="1" dirty="0">
                <a:solidFill>
                  <a:srgbClr val="FF6600"/>
                </a:solidFill>
              </a:rPr>
            </a:br>
            <a:endParaRPr dirty="0"/>
          </a:p>
        </p:txBody>
      </p:sp>
      <p:pic>
        <p:nvPicPr>
          <p:cNvPr id="174" name="Google Shape;174;p17" descr="Научпоп: анонс синхрона: ru_chgk — LiveJourna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44713" y="2924175"/>
            <a:ext cx="5256212" cy="295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"/>
          <p:cNvSpPr txBox="1">
            <a:spLocks noGrp="1"/>
          </p:cNvSpPr>
          <p:nvPr>
            <p:ph type="body" idx="1"/>
          </p:nvPr>
        </p:nvSpPr>
        <p:spPr>
          <a:xfrm>
            <a:off x="508000" y="549275"/>
            <a:ext cx="8045450" cy="553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/>
              <a:t>Вопрос 1. </a:t>
            </a:r>
            <a:r>
              <a:rPr lang="ru-RU"/>
              <a:t>В переводе с древнегреческого «психология» означает «наука о…»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А) Теле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Б) Сердце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В) Душе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Г) Голове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9"/>
          <p:cNvSpPr txBox="1">
            <a:spLocks noGrp="1"/>
          </p:cNvSpPr>
          <p:nvPr>
            <p:ph type="body" idx="1"/>
          </p:nvPr>
        </p:nvSpPr>
        <p:spPr>
          <a:xfrm>
            <a:off x="495300" y="692150"/>
            <a:ext cx="8058150" cy="5434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 dirty="0"/>
              <a:t>Вопрос 2. </a:t>
            </a:r>
            <a:r>
              <a:rPr lang="ru-RU" dirty="0" smtClean="0"/>
              <a:t>По какому вопросу не звонят в Детский телефон доверия </a:t>
            </a:r>
          </a:p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dirty="0" smtClean="0"/>
              <a:t>8-800-2000-122</a:t>
            </a:r>
          </a:p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А) </a:t>
            </a:r>
            <a:r>
              <a:rPr lang="ru-RU" dirty="0" smtClean="0">
                <a:solidFill>
                  <a:srgbClr val="3366FF"/>
                </a:solidFill>
              </a:rPr>
              <a:t>Проблемы в учебе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Б) </a:t>
            </a:r>
            <a:r>
              <a:rPr lang="ru-RU" dirty="0" smtClean="0">
                <a:solidFill>
                  <a:srgbClr val="3366FF"/>
                </a:solidFill>
              </a:rPr>
              <a:t>Пожар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В) </a:t>
            </a:r>
            <a:r>
              <a:rPr lang="ru-RU" dirty="0" smtClean="0">
                <a:solidFill>
                  <a:srgbClr val="3366FF"/>
                </a:solidFill>
              </a:rPr>
              <a:t>Трудности в общении с ребенком</a:t>
            </a:r>
            <a:endParaRPr lang="ru-RU" dirty="0" smtClean="0">
              <a:solidFill>
                <a:srgbClr val="3366FF"/>
              </a:solidFill>
            </a:endParaRPr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 smtClean="0">
                <a:solidFill>
                  <a:srgbClr val="3366FF"/>
                </a:solidFill>
              </a:rPr>
              <a:t>Г) Выбор профессии</a:t>
            </a:r>
            <a:endParaRPr dirty="0"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>
            <a:spLocks noGrp="1"/>
          </p:cNvSpPr>
          <p:nvPr>
            <p:ph type="title"/>
          </p:nvPr>
        </p:nvSpPr>
        <p:spPr>
          <a:xfrm>
            <a:off x="560388" y="1125538"/>
            <a:ext cx="8915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>
                <a:solidFill>
                  <a:srgbClr val="FF6600"/>
                </a:solidFill>
              </a:rPr>
              <a:t>Представление </a:t>
            </a:r>
            <a:br>
              <a:rPr lang="ru-RU" sz="4000" b="1">
                <a:solidFill>
                  <a:srgbClr val="FF6600"/>
                </a:solidFill>
              </a:rPr>
            </a:br>
            <a:r>
              <a:rPr lang="ru-RU" sz="4000" b="1">
                <a:solidFill>
                  <a:srgbClr val="FF6600"/>
                </a:solidFill>
              </a:rPr>
              <a:t>команд-участников</a:t>
            </a:r>
            <a:endParaRPr/>
          </a:p>
        </p:txBody>
      </p:sp>
      <p:pic>
        <p:nvPicPr>
          <p:cNvPr id="92" name="Google Shape;92;p2" descr="Что такое командная работа, почему она так важна и как влияет на успех?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49538" y="2852738"/>
            <a:ext cx="4679950" cy="30400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0"/>
          <p:cNvSpPr txBox="1">
            <a:spLocks noGrp="1"/>
          </p:cNvSpPr>
          <p:nvPr>
            <p:ph type="body" idx="1"/>
          </p:nvPr>
        </p:nvSpPr>
        <p:spPr>
          <a:xfrm>
            <a:off x="508000" y="549275"/>
            <a:ext cx="8116888" cy="5605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 dirty="0"/>
              <a:t>Вопрос 3. </a:t>
            </a:r>
            <a:r>
              <a:rPr lang="ru-RU" dirty="0" smtClean="0"/>
              <a:t>Медиация – это…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900"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А) </a:t>
            </a:r>
            <a:r>
              <a:rPr lang="ru-RU" sz="2800" dirty="0" smtClean="0">
                <a:solidFill>
                  <a:srgbClr val="3366FF"/>
                </a:solidFill>
              </a:rPr>
              <a:t>общее название для </a:t>
            </a:r>
            <a:r>
              <a:rPr lang="ru-RU" sz="2800" dirty="0" err="1" smtClean="0">
                <a:solidFill>
                  <a:srgbClr val="3366FF"/>
                </a:solidFill>
              </a:rPr>
              <a:t>медиаресурсов</a:t>
            </a:r>
            <a:r>
              <a:rPr lang="ru-RU" sz="2800" dirty="0" smtClean="0">
                <a:solidFill>
                  <a:srgbClr val="3366FF"/>
                </a:solidFill>
              </a:rPr>
              <a:t>: газеты, журналы, телевидение и т.д.</a:t>
            </a:r>
            <a:endParaRPr sz="2800" dirty="0"/>
          </a:p>
          <a:p>
            <a:pPr marL="342900" lvl="0">
              <a:spcBef>
                <a:spcPts val="640"/>
              </a:spcBef>
              <a:buClr>
                <a:srgbClr val="3366FF"/>
              </a:buClr>
              <a:buSzPts val="3200"/>
            </a:pPr>
            <a:r>
              <a:rPr lang="ru-RU" sz="2800" dirty="0">
                <a:solidFill>
                  <a:srgbClr val="3366FF"/>
                </a:solidFill>
              </a:rPr>
              <a:t>Б) </a:t>
            </a:r>
            <a:r>
              <a:rPr lang="ru-RU" sz="2800" dirty="0">
                <a:solidFill>
                  <a:srgbClr val="3366FF"/>
                </a:solidFill>
              </a:rPr>
              <a:t>особый вид переговоров, при котором нейтральный посредник помогает сторонам в конфликте найти взаимовыгодное </a:t>
            </a:r>
            <a:r>
              <a:rPr lang="ru-RU" sz="2800" dirty="0" smtClean="0">
                <a:solidFill>
                  <a:srgbClr val="3366FF"/>
                </a:solidFill>
              </a:rPr>
              <a:t>решение</a:t>
            </a:r>
          </a:p>
          <a:p>
            <a:pPr marL="342900" lvl="0">
              <a:spcBef>
                <a:spcPts val="640"/>
              </a:spcBef>
              <a:buClr>
                <a:srgbClr val="3366FF"/>
              </a:buClr>
              <a:buSzPts val="3200"/>
            </a:pPr>
            <a:r>
              <a:rPr lang="ru-RU" sz="2800" dirty="0" smtClean="0">
                <a:solidFill>
                  <a:srgbClr val="3366FF"/>
                </a:solidFill>
              </a:rPr>
              <a:t>В</a:t>
            </a:r>
            <a:r>
              <a:rPr lang="ru-RU" sz="2800" dirty="0">
                <a:solidFill>
                  <a:srgbClr val="3366FF"/>
                </a:solidFill>
              </a:rPr>
              <a:t>) </a:t>
            </a:r>
            <a:r>
              <a:rPr lang="ru-RU" sz="2800" dirty="0" smtClean="0">
                <a:solidFill>
                  <a:srgbClr val="3366FF"/>
                </a:solidFill>
              </a:rPr>
              <a:t>новые средства массовой информации в интернете (блоги, </a:t>
            </a:r>
            <a:r>
              <a:rPr lang="ru-RU" sz="2800" dirty="0" err="1" smtClean="0">
                <a:solidFill>
                  <a:srgbClr val="3366FF"/>
                </a:solidFill>
              </a:rPr>
              <a:t>подкасты</a:t>
            </a:r>
            <a:r>
              <a:rPr lang="ru-RU" sz="2800" dirty="0" smtClean="0">
                <a:solidFill>
                  <a:srgbClr val="3366FF"/>
                </a:solidFill>
              </a:rPr>
              <a:t>, новостные сайты и т.д.)</a:t>
            </a:r>
            <a:endParaRPr sz="2800" dirty="0"/>
          </a:p>
          <a:p>
            <a:pPr marL="342900" lvl="0">
              <a:spcBef>
                <a:spcPts val="640"/>
              </a:spcBef>
              <a:buClr>
                <a:srgbClr val="3366FF"/>
              </a:buClr>
              <a:buSzPts val="3200"/>
            </a:pPr>
            <a:r>
              <a:rPr lang="ru-RU" sz="2800" dirty="0">
                <a:solidFill>
                  <a:srgbClr val="3366FF"/>
                </a:solidFill>
              </a:rPr>
              <a:t>Г) </a:t>
            </a:r>
            <a:r>
              <a:rPr lang="ru-RU" sz="2800" dirty="0">
                <a:solidFill>
                  <a:srgbClr val="3366FF"/>
                </a:solidFill>
              </a:rPr>
              <a:t> состояние внутренней сосредоточенности, самосозерцания для достижения духовного прозрения</a:t>
            </a:r>
            <a:endParaRPr sz="2800" dirty="0"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1"/>
          <p:cNvSpPr txBox="1">
            <a:spLocks noGrp="1"/>
          </p:cNvSpPr>
          <p:nvPr>
            <p:ph type="body" idx="1"/>
          </p:nvPr>
        </p:nvSpPr>
        <p:spPr>
          <a:xfrm>
            <a:off x="495300" y="476250"/>
            <a:ext cx="7913688" cy="6048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fontAlgn="base"/>
            <a:r>
              <a:rPr lang="ru-RU" sz="2800" b="1" dirty="0"/>
              <a:t>Вопрос 4.</a:t>
            </a:r>
            <a:r>
              <a:rPr lang="ru-RU" sz="2800" dirty="0"/>
              <a:t> </a:t>
            </a:r>
            <a:r>
              <a:rPr lang="ru-RU" sz="2800" dirty="0"/>
              <a:t>Что такое </a:t>
            </a:r>
            <a:r>
              <a:rPr lang="ru-RU" sz="2800" dirty="0" err="1"/>
              <a:t>буллинг</a:t>
            </a:r>
            <a:r>
              <a:rPr lang="ru-RU" sz="2800" dirty="0"/>
              <a:t>?</a:t>
            </a:r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dirty="0">
              <a:solidFill>
                <a:srgbClr val="CC3399"/>
              </a:solidFill>
            </a:endParaRPr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А) </a:t>
            </a:r>
            <a:r>
              <a:rPr lang="ru-RU" sz="2800" dirty="0" smtClean="0">
                <a:solidFill>
                  <a:srgbClr val="3366FF"/>
                </a:solidFill>
              </a:rPr>
              <a:t>Забрасывание булками</a:t>
            </a:r>
            <a:endParaRPr dirty="0"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Б) </a:t>
            </a:r>
            <a:r>
              <a:rPr lang="ru-RU" sz="2800" dirty="0" smtClean="0">
                <a:solidFill>
                  <a:srgbClr val="3366FF"/>
                </a:solidFill>
              </a:rPr>
              <a:t>Травля/запугивание одного человека в коллективе</a:t>
            </a:r>
            <a:endParaRPr dirty="0"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В) </a:t>
            </a:r>
            <a:r>
              <a:rPr lang="ru-RU" sz="2800" dirty="0" smtClean="0">
                <a:solidFill>
                  <a:srgbClr val="3366FF"/>
                </a:solidFill>
              </a:rPr>
              <a:t>Конфликт двух групп, которые являются частью одного коллектива </a:t>
            </a:r>
            <a:endParaRPr dirty="0"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Г) </a:t>
            </a:r>
            <a:r>
              <a:rPr lang="ru-RU" sz="2800" dirty="0" smtClean="0">
                <a:solidFill>
                  <a:srgbClr val="3366FF"/>
                </a:solidFill>
              </a:rPr>
              <a:t>Конфликт между поколениями</a:t>
            </a:r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2"/>
          <p:cNvSpPr txBox="1">
            <a:spLocks noGrp="1"/>
          </p:cNvSpPr>
          <p:nvPr>
            <p:ph type="body" idx="1"/>
          </p:nvPr>
        </p:nvSpPr>
        <p:spPr>
          <a:xfrm>
            <a:off x="495300" y="549275"/>
            <a:ext cx="7697788" cy="5975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 dirty="0"/>
              <a:t>Вопрос 5.</a:t>
            </a:r>
            <a:r>
              <a:rPr lang="ru-RU" sz="2800" dirty="0"/>
              <a:t> </a:t>
            </a:r>
            <a:r>
              <a:rPr lang="ru-RU" sz="2800" dirty="0" smtClean="0"/>
              <a:t>Одноклассница Катя прислал фото своей соседки по парте Оли с ехидной подписью. </a:t>
            </a:r>
          </a:p>
          <a:p>
            <a:pPr marL="342900" lvl="0" indent="127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dirty="0" smtClean="0"/>
              <a:t>Как правильно поступить в таком случае?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dirty="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А</a:t>
            </a:r>
            <a:r>
              <a:rPr lang="ru-RU" sz="2800" dirty="0" smtClean="0">
                <a:solidFill>
                  <a:srgbClr val="3366FF"/>
                </a:solidFill>
              </a:rPr>
              <a:t>) Показать фото учителю и попросить принять меры.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Б) </a:t>
            </a:r>
            <a:r>
              <a:rPr lang="ru-RU" sz="2800" dirty="0" smtClean="0">
                <a:solidFill>
                  <a:srgbClr val="3366FF"/>
                </a:solidFill>
              </a:rPr>
              <a:t>Переслать фото всем своим друзьям.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 smtClean="0">
                <a:solidFill>
                  <a:srgbClr val="3366FF"/>
                </a:solidFill>
              </a:rPr>
              <a:t>В</a:t>
            </a:r>
            <a:r>
              <a:rPr lang="ru-RU" sz="2800" dirty="0">
                <a:solidFill>
                  <a:srgbClr val="3366FF"/>
                </a:solidFill>
              </a:rPr>
              <a:t>) </a:t>
            </a:r>
            <a:r>
              <a:rPr lang="ru-RU" sz="2800" dirty="0" smtClean="0">
                <a:solidFill>
                  <a:srgbClr val="3366FF"/>
                </a:solidFill>
              </a:rPr>
              <a:t>Показать фото Оле и больше не распространять его.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 smtClean="0">
                <a:solidFill>
                  <a:srgbClr val="3366FF"/>
                </a:solidFill>
              </a:rPr>
              <a:t>Г) Ничего не делать</a:t>
            </a:r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3"/>
          <p:cNvSpPr txBox="1">
            <a:spLocks noGrp="1"/>
          </p:cNvSpPr>
          <p:nvPr>
            <p:ph type="ctrTitle"/>
          </p:nvPr>
        </p:nvSpPr>
        <p:spPr>
          <a:xfrm>
            <a:off x="776288" y="1341438"/>
            <a:ext cx="84201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>
                <a:solidFill>
                  <a:srgbClr val="FF6600"/>
                </a:solidFill>
              </a:rPr>
              <a:t>Раунд 4. </a:t>
            </a:r>
            <a:br>
              <a:rPr lang="ru-RU" b="1">
                <a:solidFill>
                  <a:srgbClr val="FF6600"/>
                </a:solidFill>
              </a:rPr>
            </a:br>
            <a:r>
              <a:rPr lang="ru-RU" b="1">
                <a:solidFill>
                  <a:srgbClr val="FF6600"/>
                </a:solidFill>
              </a:rPr>
              <a:t>Однажды в книге</a:t>
            </a:r>
            <a:endParaRPr/>
          </a:p>
        </p:txBody>
      </p:sp>
      <p:pic>
        <p:nvPicPr>
          <p:cNvPr id="205" name="Google Shape;205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81338" y="3429000"/>
            <a:ext cx="3816350" cy="261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4"/>
          <p:cNvSpPr txBox="1">
            <a:spLocks noGrp="1"/>
          </p:cNvSpPr>
          <p:nvPr>
            <p:ph type="body" idx="1"/>
          </p:nvPr>
        </p:nvSpPr>
        <p:spPr>
          <a:xfrm>
            <a:off x="495300" y="549275"/>
            <a:ext cx="7913688" cy="590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 dirty="0"/>
              <a:t>Вопрос 1.</a:t>
            </a:r>
            <a:r>
              <a:rPr lang="ru-RU" dirty="0"/>
              <a:t> Как бы сейчас в современном мире медики назвали состояние главного героя Обломова из одноименного романа «Обломов» И. А. Гончарова, сутками безвольно лежавшего на диване? </a:t>
            </a:r>
            <a:endParaRPr dirty="0"/>
          </a:p>
          <a:p>
            <a:pPr marL="342900" lvl="0" indent="-342900" algn="ctr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А) </a:t>
            </a:r>
            <a:r>
              <a:rPr lang="ru-RU" dirty="0" smtClean="0">
                <a:solidFill>
                  <a:srgbClr val="3366FF"/>
                </a:solidFill>
              </a:rPr>
              <a:t>Стресс 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Б) Наглость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В) </a:t>
            </a:r>
            <a:r>
              <a:rPr lang="ru-RU" dirty="0" smtClean="0">
                <a:solidFill>
                  <a:srgbClr val="3366FF"/>
                </a:solidFill>
              </a:rPr>
              <a:t>Безволие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Г) Депрессия</a:t>
            </a:r>
            <a:endParaRPr dirty="0"/>
          </a:p>
        </p:txBody>
      </p:sp>
      <p:pic>
        <p:nvPicPr>
          <p:cNvPr id="211" name="Google Shape;211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05525" y="3716338"/>
            <a:ext cx="3440113" cy="2341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32725" y="3429000"/>
            <a:ext cx="1873250" cy="2814638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5"/>
          <p:cNvSpPr txBox="1">
            <a:spLocks noGrp="1"/>
          </p:cNvSpPr>
          <p:nvPr>
            <p:ph type="body" idx="1"/>
          </p:nvPr>
        </p:nvSpPr>
        <p:spPr>
          <a:xfrm>
            <a:off x="488950" y="549275"/>
            <a:ext cx="7770813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/>
              <a:t>Вопрос 2.</a:t>
            </a:r>
            <a:r>
              <a:rPr lang="ru-RU" sz="2800"/>
              <a:t> В романе И.С. Тургенева «Отцы и дети» главный герой, молодой студент-медик Базаров, считал себя нигилистом – человеком, сомневающимся в общепринятых ценностях, нормах нравственности, чем злил старшее поколение. Что могли бы увидеть у него современные люди?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>
                <a:solidFill>
                  <a:srgbClr val="3366FF"/>
                </a:solidFill>
              </a:rPr>
              <a:t>А) Детский негативизм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>
                <a:solidFill>
                  <a:srgbClr val="3366FF"/>
                </a:solidFill>
              </a:rPr>
              <a:t>Б) Юношеский максимализм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>
                <a:solidFill>
                  <a:srgbClr val="3366FF"/>
                </a:solidFill>
              </a:rPr>
              <a:t>В) Подростковый бунт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>
                <a:solidFill>
                  <a:srgbClr val="3366FF"/>
                </a:solidFill>
              </a:rPr>
              <a:t>Г) Кризис младшего школьного возраста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6"/>
          <p:cNvSpPr txBox="1">
            <a:spLocks noGrp="1"/>
          </p:cNvSpPr>
          <p:nvPr>
            <p:ph type="body" idx="1"/>
          </p:nvPr>
        </p:nvSpPr>
        <p:spPr>
          <a:xfrm>
            <a:off x="495300" y="549275"/>
            <a:ext cx="7697788" cy="557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 dirty="0"/>
              <a:t>Вопрос 3.</a:t>
            </a:r>
            <a:r>
              <a:rPr lang="ru-RU" sz="2800" dirty="0"/>
              <a:t> </a:t>
            </a:r>
            <a:r>
              <a:rPr lang="ru-RU" sz="2800" dirty="0" smtClean="0"/>
              <a:t>В бессмертном произведении Гоголя Н.В. «Мертвые души» мы видим целую галерею характеров героев. </a:t>
            </a:r>
          </a:p>
          <a:p>
            <a:pPr marL="342900" lvl="0" indent="-3429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dirty="0" smtClean="0"/>
              <a:t>Как сегодня называется составление психологического портрета человека</a:t>
            </a:r>
            <a:endParaRPr lang="ru-RU" sz="2800" dirty="0"/>
          </a:p>
          <a:p>
            <a:pPr marL="342900" lvl="0" indent="-3429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dirty="0" smtClean="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 smtClean="0">
                <a:solidFill>
                  <a:srgbClr val="3366FF"/>
                </a:solidFill>
              </a:rPr>
              <a:t>А) Профориентация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Б</a:t>
            </a:r>
            <a:r>
              <a:rPr lang="ru-RU" sz="2800" dirty="0" smtClean="0">
                <a:solidFill>
                  <a:srgbClr val="3366FF"/>
                </a:solidFill>
              </a:rPr>
              <a:t>) Сканирование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В) </a:t>
            </a:r>
            <a:r>
              <a:rPr lang="ru-RU" sz="2800" dirty="0" err="1" smtClean="0">
                <a:solidFill>
                  <a:srgbClr val="3366FF"/>
                </a:solidFill>
              </a:rPr>
              <a:t>Профайлинг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Г) </a:t>
            </a:r>
            <a:r>
              <a:rPr lang="ru-RU" sz="2800" dirty="0" smtClean="0">
                <a:solidFill>
                  <a:srgbClr val="3366FF"/>
                </a:solidFill>
              </a:rPr>
              <a:t> Собеседование</a:t>
            </a: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993" y="3058160"/>
            <a:ext cx="4128643" cy="29464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27" descr="9 абсолютно дурацких правил, которым вынуждены следовать ученики Хогвартса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97463" y="3716338"/>
            <a:ext cx="4303712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7"/>
          <p:cNvSpPr txBox="1">
            <a:spLocks noGrp="1"/>
          </p:cNvSpPr>
          <p:nvPr>
            <p:ph type="body" idx="1"/>
          </p:nvPr>
        </p:nvSpPr>
        <p:spPr>
          <a:xfrm>
            <a:off x="488950" y="549275"/>
            <a:ext cx="7986713" cy="557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 dirty="0"/>
              <a:t>Вопрос 4.</a:t>
            </a:r>
            <a:r>
              <a:rPr lang="ru-RU" sz="2800" dirty="0"/>
              <a:t> В серии романов Джоан Роулинг  про «Гарри Поттера» герой </a:t>
            </a:r>
            <a:r>
              <a:rPr lang="ru-RU" sz="2800" dirty="0" err="1"/>
              <a:t>Драко</a:t>
            </a:r>
            <a:r>
              <a:rPr lang="ru-RU" sz="2800" dirty="0"/>
              <a:t> во времена учёбы в школе регулярно отпускал прилюдно обидные шутки в сторону главного героя и его друзей с целью унизить и высмеять. Как называют сейчас такое поведение?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dirty="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А) </a:t>
            </a:r>
            <a:r>
              <a:rPr lang="ru-RU" sz="2800" dirty="0" err="1">
                <a:solidFill>
                  <a:srgbClr val="3366FF"/>
                </a:solidFill>
              </a:rPr>
              <a:t>Буллинг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Б) </a:t>
            </a:r>
            <a:r>
              <a:rPr lang="ru-RU" sz="2800" dirty="0" err="1" smtClean="0">
                <a:solidFill>
                  <a:srgbClr val="3366FF"/>
                </a:solidFill>
              </a:rPr>
              <a:t>Байкот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В) </a:t>
            </a:r>
            <a:r>
              <a:rPr lang="ru-RU" sz="2800" dirty="0" err="1" smtClean="0">
                <a:solidFill>
                  <a:srgbClr val="3366FF"/>
                </a:solidFill>
              </a:rPr>
              <a:t>Игнор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 dirty="0">
                <a:solidFill>
                  <a:srgbClr val="3366FF"/>
                </a:solidFill>
              </a:rPr>
              <a:t>Г) </a:t>
            </a:r>
            <a:r>
              <a:rPr lang="ru-RU" sz="2800" dirty="0" err="1" smtClean="0">
                <a:solidFill>
                  <a:srgbClr val="3366FF"/>
                </a:solidFill>
              </a:rPr>
              <a:t>Шейминг</a:t>
            </a:r>
            <a:endParaRPr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28" descr="От Короля-Солнце к Маленькому принцу. Антуан де Сент-Экзюпери - Страна  Знаний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69125" y="3789363"/>
            <a:ext cx="2570163" cy="2570162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8"/>
          <p:cNvSpPr txBox="1">
            <a:spLocks noGrp="1"/>
          </p:cNvSpPr>
          <p:nvPr>
            <p:ph type="body" idx="1"/>
          </p:nvPr>
        </p:nvSpPr>
        <p:spPr>
          <a:xfrm>
            <a:off x="495300" y="549275"/>
            <a:ext cx="7913688" cy="557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-RU" sz="2800" b="1"/>
              <a:t>Вопрос 5.</a:t>
            </a:r>
            <a:r>
              <a:rPr lang="ru-RU" sz="2800"/>
              <a:t> В аллегорической повести А. де Сент-Экзюпери «Маленький принц» есть такие слова «Люди забыли эту истину, — сказал Лис, — но ты не забывай: ты навсегда в ответе за всех, кого приручил. Ты в ответе за твою розу». О чём они?</a:t>
            </a:r>
            <a:endParaRPr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>
                <a:solidFill>
                  <a:srgbClr val="3366FF"/>
                </a:solidFill>
              </a:rPr>
              <a:t>А) Об обязанностях садовода </a:t>
            </a:r>
            <a:endParaRPr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>
                <a:solidFill>
                  <a:srgbClr val="3366FF"/>
                </a:solidFill>
              </a:rPr>
              <a:t>Б) О долге перед питомцем</a:t>
            </a:r>
            <a:endParaRPr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>
                <a:solidFill>
                  <a:srgbClr val="3366FF"/>
                </a:solidFill>
              </a:rPr>
              <a:t>В) Об ответственности в отношениях</a:t>
            </a:r>
            <a:endParaRPr/>
          </a:p>
          <a:p>
            <a:pPr marL="342900" lvl="0" indent="-342900" algn="l" rtl="0">
              <a:spcBef>
                <a:spcPts val="560"/>
              </a:spcBef>
              <a:spcAft>
                <a:spcPts val="0"/>
              </a:spcAft>
              <a:buClr>
                <a:srgbClr val="3366FF"/>
              </a:buClr>
              <a:buSzPts val="2800"/>
              <a:buFont typeface="Arial"/>
              <a:buChar char="•"/>
            </a:pPr>
            <a:r>
              <a:rPr lang="ru-RU" sz="2800">
                <a:solidFill>
                  <a:srgbClr val="3366FF"/>
                </a:solidFill>
              </a:rPr>
              <a:t>Г) О розе</a:t>
            </a:r>
            <a:endParaRPr/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9"/>
          <p:cNvSpPr txBox="1">
            <a:spLocks noGrp="1"/>
          </p:cNvSpPr>
          <p:nvPr>
            <p:ph type="ctrTitle"/>
          </p:nvPr>
        </p:nvSpPr>
        <p:spPr>
          <a:xfrm>
            <a:off x="1125538" y="2266950"/>
            <a:ext cx="7948612" cy="1187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>
                <a:solidFill>
                  <a:srgbClr val="FF6600"/>
                </a:solidFill>
              </a:rPr>
              <a:t>Завершение.</a:t>
            </a:r>
            <a:br>
              <a:rPr lang="ru-RU" sz="4000" b="1">
                <a:solidFill>
                  <a:srgbClr val="FF6600"/>
                </a:solidFill>
              </a:rPr>
            </a:br>
            <a:r>
              <a:rPr lang="ru-RU" sz="4000" b="1">
                <a:solidFill>
                  <a:srgbClr val="FF6600"/>
                </a:solidFill>
              </a:rPr>
              <a:t>Подведение итогов</a:t>
            </a:r>
            <a:endParaRPr/>
          </a:p>
        </p:txBody>
      </p:sp>
      <p:sp>
        <p:nvSpPr>
          <p:cNvPr id="241" name="Google Shape;241;p29"/>
          <p:cNvSpPr txBox="1"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r>
              <a:rPr lang="ru-RU" i="1">
                <a:solidFill>
                  <a:schemeClr val="hlink"/>
                </a:solidFill>
              </a:rPr>
              <a:t>Сдавайте бланки.</a:t>
            </a:r>
            <a:endParaRPr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None/>
            </a:pPr>
            <a:r>
              <a:rPr lang="ru-RU" i="1">
                <a:solidFill>
                  <a:schemeClr val="hlink"/>
                </a:solidFill>
              </a:rPr>
              <a:t>Сейчас мы узнаем какие же ответы были верны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>
            <a:spLocks noGrp="1"/>
          </p:cNvSpPr>
          <p:nvPr>
            <p:ph type="title"/>
          </p:nvPr>
        </p:nvSpPr>
        <p:spPr>
          <a:xfrm>
            <a:off x="512763" y="287338"/>
            <a:ext cx="8743950" cy="912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>
                <a:solidFill>
                  <a:srgbClr val="FF6600"/>
                </a:solidFill>
              </a:rPr>
              <a:t>Правила игры</a:t>
            </a:r>
            <a:endParaRPr/>
          </a:p>
        </p:txBody>
      </p:sp>
      <p:sp>
        <p:nvSpPr>
          <p:cNvPr id="98" name="Google Shape;98;p3"/>
          <p:cNvSpPr txBox="1">
            <a:spLocks noGrp="1"/>
          </p:cNvSpPr>
          <p:nvPr>
            <p:ph type="body" idx="1"/>
          </p:nvPr>
        </p:nvSpPr>
        <p:spPr>
          <a:xfrm>
            <a:off x="495300" y="1268413"/>
            <a:ext cx="7842250" cy="5329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400"/>
              <a:t>Игра состоит из 4 раундов, в каждом из которых 5 вопросов.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400"/>
              <a:t>Ответы на вопросы в каждом раунде вы обсуждаете совместно своей командой и записывайте в специальный бланк букву выбранного варианта ответа.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400"/>
              <a:t>Делайте это так, чтобы команды-соперники вас не услышали.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400"/>
              <a:t>За каждый правильный ответ начисляются баллы, которые помогут нам определить победителей</a:t>
            </a:r>
            <a:r>
              <a:rPr lang="ru-RU" sz="2400" i="1"/>
              <a:t>.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ru-RU" sz="2400"/>
              <a:t>На каждый вопрос отведено ограниченное количество времени, отсчёт времени начинается после зачтения вопроса. В первом раунде – 30 секунд, со второго по четвёртый раунды – 1 минута. 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0"/>
          <p:cNvSpPr txBox="1"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>
                <a:solidFill>
                  <a:schemeClr val="hlink"/>
                </a:solidFill>
              </a:rPr>
              <a:t>Спасибо за игру!</a:t>
            </a:r>
            <a:r>
              <a:rPr lang="ru-RU" b="1"/>
              <a:t> </a:t>
            </a:r>
            <a:r>
              <a:rPr lang="ru-RU" b="1">
                <a:solidFill>
                  <a:srgbClr val="FF6600"/>
                </a:solidFill>
              </a:rPr>
              <a:t>☺</a:t>
            </a:r>
            <a:endParaRPr b="1">
              <a:solidFill>
                <a:srgbClr val="FF66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>
            <a:spLocks noGrp="1"/>
          </p:cNvSpPr>
          <p:nvPr>
            <p:ph type="ctrTitle"/>
          </p:nvPr>
        </p:nvSpPr>
        <p:spPr>
          <a:xfrm>
            <a:off x="560388" y="1341438"/>
            <a:ext cx="84201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>
                <a:solidFill>
                  <a:schemeClr val="hlink"/>
                </a:solidFill>
              </a:rPr>
              <a:t>Начинаем игру! </a:t>
            </a:r>
            <a:r>
              <a:rPr lang="ru-RU" b="1">
                <a:solidFill>
                  <a:srgbClr val="FF6600"/>
                </a:solidFill>
              </a:rPr>
              <a:t>☺</a:t>
            </a:r>
            <a:endParaRPr b="1">
              <a:solidFill>
                <a:srgbClr val="FF6600"/>
              </a:solidFill>
            </a:endParaRPr>
          </a:p>
        </p:txBody>
      </p:sp>
      <p:pic>
        <p:nvPicPr>
          <p:cNvPr id="104" name="Google Shape;104;p4" descr="Сайты-квиз - что это и примеры | Как сделать Quiz si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9175" y="3068638"/>
            <a:ext cx="4679950" cy="2462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>
            <a:spLocks noGrp="1"/>
          </p:cNvSpPr>
          <p:nvPr>
            <p:ph type="ctrTitle"/>
          </p:nvPr>
        </p:nvSpPr>
        <p:spPr>
          <a:xfrm>
            <a:off x="344488" y="692150"/>
            <a:ext cx="8569325" cy="208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>
                <a:solidFill>
                  <a:srgbClr val="FF6600"/>
                </a:solidFill>
              </a:rPr>
              <a:t>Раунд 1. </a:t>
            </a:r>
            <a:br>
              <a:rPr lang="ru-RU" sz="4000" b="1">
                <a:solidFill>
                  <a:srgbClr val="FF6600"/>
                </a:solidFill>
              </a:rPr>
            </a:br>
            <a:r>
              <a:rPr lang="ru-RU" sz="4000" b="1">
                <a:solidFill>
                  <a:srgbClr val="FF6600"/>
                </a:solidFill>
              </a:rPr>
              <a:t>Разминка.</a:t>
            </a:r>
            <a:br>
              <a:rPr lang="ru-RU" sz="4000" b="1">
                <a:solidFill>
                  <a:srgbClr val="FF6600"/>
                </a:solidFill>
              </a:rPr>
            </a:br>
            <a:r>
              <a:rPr lang="ru-RU" sz="4000" b="1">
                <a:solidFill>
                  <a:srgbClr val="FF6600"/>
                </a:solidFill>
              </a:rPr>
              <a:t>Точность – вежливость королей</a:t>
            </a:r>
            <a:r>
              <a:rPr lang="ru-RU" sz="4000"/>
              <a:t> </a:t>
            </a:r>
            <a:endParaRPr/>
          </a:p>
        </p:txBody>
      </p:sp>
      <p:sp>
        <p:nvSpPr>
          <p:cNvPr id="110" name="Google Shape;110;p5"/>
          <p:cNvSpPr txBox="1">
            <a:spLocks noGrp="1"/>
          </p:cNvSpPr>
          <p:nvPr>
            <p:ph type="subTitle" idx="1"/>
          </p:nvPr>
        </p:nvSpPr>
        <p:spPr>
          <a:xfrm>
            <a:off x="1281113" y="2708275"/>
            <a:ext cx="6767512" cy="122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800"/>
              <a:buFont typeface="Arial"/>
              <a:buNone/>
            </a:pPr>
            <a:r>
              <a:rPr lang="ru-RU" sz="2800" i="1">
                <a:solidFill>
                  <a:schemeClr val="hlink"/>
                </a:solidFill>
              </a:rPr>
              <a:t>В этом раунде на ответ на один вопрос отводится 30 секунд после прочтения задания</a:t>
            </a:r>
            <a:endParaRPr sz="2800">
              <a:solidFill>
                <a:schemeClr val="hlink"/>
              </a:solidFill>
            </a:endParaRPr>
          </a:p>
        </p:txBody>
      </p:sp>
      <p:pic>
        <p:nvPicPr>
          <p:cNvPr id="111" name="Google Shape;111;p5" descr="Хорошие манеры / Правила этикета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08313" y="3933825"/>
            <a:ext cx="3390900" cy="254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"/>
          <p:cNvSpPr txBox="1">
            <a:spLocks noGrp="1"/>
          </p:cNvSpPr>
          <p:nvPr>
            <p:ph type="body" idx="1"/>
          </p:nvPr>
        </p:nvSpPr>
        <p:spPr>
          <a:xfrm>
            <a:off x="488950" y="549275"/>
            <a:ext cx="8351838" cy="557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 dirty="0"/>
              <a:t>Вопрос 1. </a:t>
            </a:r>
            <a:r>
              <a:rPr lang="ru-RU" dirty="0"/>
              <a:t>Что нужно говорить при встрече? </a:t>
            </a:r>
            <a:endParaRPr dirty="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А) Чего надо? 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Б) </a:t>
            </a:r>
            <a:r>
              <a:rPr lang="ru-RU" dirty="0" err="1" smtClean="0">
                <a:solidFill>
                  <a:srgbClr val="3366FF"/>
                </a:solidFill>
              </a:rPr>
              <a:t>Чё</a:t>
            </a:r>
            <a:r>
              <a:rPr lang="ru-RU" dirty="0" smtClean="0">
                <a:solidFill>
                  <a:srgbClr val="3366FF"/>
                </a:solidFill>
              </a:rPr>
              <a:t> приперся?! 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В) Опять ты?! 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Г) Здравствуйте!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"/>
          <p:cNvSpPr txBox="1">
            <a:spLocks noGrp="1"/>
          </p:cNvSpPr>
          <p:nvPr>
            <p:ph type="body" idx="1"/>
          </p:nvPr>
        </p:nvSpPr>
        <p:spPr>
          <a:xfrm>
            <a:off x="495300" y="549275"/>
            <a:ext cx="7842250" cy="557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 dirty="0"/>
              <a:t>Вопрос 2. </a:t>
            </a:r>
            <a:r>
              <a:rPr lang="ru-RU" dirty="0"/>
              <a:t>Что нужно говорить, когда люди прощаются?</a:t>
            </a:r>
            <a:r>
              <a:rPr lang="ru-RU" b="1" dirty="0"/>
              <a:t> </a:t>
            </a:r>
            <a:endParaRPr dirty="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b="1"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А) </a:t>
            </a:r>
            <a:r>
              <a:rPr lang="ru-RU" dirty="0" smtClean="0">
                <a:solidFill>
                  <a:srgbClr val="3366FF"/>
                </a:solidFill>
              </a:rPr>
              <a:t>Вали от сюда! 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Б) Чтоб мои глаза тебя больше не видели! 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В) Ты ещё здесь?! 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 dirty="0">
                <a:solidFill>
                  <a:srgbClr val="3366FF"/>
                </a:solidFill>
              </a:rPr>
              <a:t>Г) До свидания!</a:t>
            </a:r>
            <a:endParaRPr dirty="0"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dirty="0"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>
            <a:spLocks noGrp="1"/>
          </p:cNvSpPr>
          <p:nvPr>
            <p:ph type="body" idx="1"/>
          </p:nvPr>
        </p:nvSpPr>
        <p:spPr>
          <a:xfrm>
            <a:off x="495300" y="620713"/>
            <a:ext cx="8129588" cy="5505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/>
              <a:t>Вопрос 3. </a:t>
            </a:r>
            <a:r>
              <a:rPr lang="ru-RU"/>
              <a:t>Что нужно говорить, когда вам помогли или чем-то поделились?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b="1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А) Сразу бы так!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Б) Чего так мало?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В) Забери свои подачки!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Г) Спасибо!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"/>
          <p:cNvSpPr txBox="1">
            <a:spLocks noGrp="1"/>
          </p:cNvSpPr>
          <p:nvPr>
            <p:ph type="body" idx="1"/>
          </p:nvPr>
        </p:nvSpPr>
        <p:spPr>
          <a:xfrm>
            <a:off x="495300" y="620713"/>
            <a:ext cx="7770813" cy="5505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ru-RU" b="1"/>
              <a:t>Вопрос 4. </a:t>
            </a:r>
            <a:r>
              <a:rPr lang="ru-RU"/>
              <a:t>Что нужно сделать человеку, если он тебе нравится? 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А) Ударить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Б) Оскорбить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В) Обидеться, что не подходит сам и не догадывается ни о чём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3366FF"/>
              </a:buClr>
              <a:buSzPts val="3200"/>
              <a:buFont typeface="Arial"/>
              <a:buChar char="•"/>
            </a:pPr>
            <a:r>
              <a:rPr lang="ru-RU">
                <a:solidFill>
                  <a:srgbClr val="3366FF"/>
                </a:solidFill>
              </a:rPr>
              <a:t>Г) Начать общаться, обсуждать интересы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973</Words>
  <Application>Microsoft Office PowerPoint</Application>
  <PresentationFormat>Лист A4 (210x297 мм)</PresentationFormat>
  <Paragraphs>143</Paragraphs>
  <Slides>30</Slides>
  <Notes>30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Оформление по умолчанию</vt:lpstr>
      <vt:lpstr>Игра  «Квиз-это класс!»</vt:lpstr>
      <vt:lpstr>Представление  команд-участников</vt:lpstr>
      <vt:lpstr>Правила игры</vt:lpstr>
      <vt:lpstr>Начинаем игру! ☺</vt:lpstr>
      <vt:lpstr>Раунд 1.  Разминка. Точность – вежливость королей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Раунд 2.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Раунд 3.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Раунд 4.  Однажды в книге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Завершение. Подведение итогов</vt:lpstr>
      <vt:lpstr>Спасибо за игру! 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 «Психологический квиз»</dc:title>
  <dc:creator>uch5</dc:creator>
  <cp:lastModifiedBy>user</cp:lastModifiedBy>
  <cp:revision>9</cp:revision>
  <dcterms:created xsi:type="dcterms:W3CDTF">2021-11-29T07:44:02Z</dcterms:created>
  <dcterms:modified xsi:type="dcterms:W3CDTF">2024-08-26T11:37:05Z</dcterms:modified>
</cp:coreProperties>
</file>